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9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5" r:id="rId36"/>
    <p:sldId id="288" r:id="rId37"/>
    <p:sldId id="291" r:id="rId38"/>
    <p:sldId id="292" r:id="rId39"/>
    <p:sldId id="293" r:id="rId40"/>
    <p:sldId id="294" r:id="rId41"/>
    <p:sldId id="296" r:id="rId42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D92"/>
    <a:srgbClr val="EDEDF9"/>
    <a:srgbClr val="8ED973"/>
    <a:srgbClr val="EAEAEA"/>
    <a:srgbClr val="9FE1FF"/>
    <a:srgbClr val="D6B97C"/>
    <a:srgbClr val="D4957B"/>
    <a:srgbClr val="DBA996"/>
    <a:srgbClr val="B9D2AB"/>
    <a:srgbClr val="A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74265-3A45-410C-9B48-E3E30E9AD7E3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DF24E-C17F-4667-B49C-E4FD83F5A0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29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562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73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58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92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01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8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93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28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02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308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8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30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236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4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201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403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248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975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44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671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403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77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096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382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829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41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81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81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25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5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7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04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3158D-E37F-754B-72BE-F274BBACC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CB7B524-8A09-52F2-F202-BD7DEB7A9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81A9D-1867-6A97-12B4-73B6AFC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17EEB2-0FE4-36F3-F01B-FA3A828F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E71CD6-3382-3F29-8834-71879A50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45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6D65C-4634-8040-A281-65BADF9B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5E8731-9FC7-853E-63B0-6CA221341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B88EA3-B832-B414-EFFE-34CCEF44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882A2A-3997-5D85-05B7-DDFCD99C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64391E-5D3D-C5BF-475F-203D117A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31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006FC5-73C0-4CE2-FAAE-E5D866C06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A940C0-F1F3-0BCD-258F-44D1E548A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5B5F68-3F50-1053-21B8-61180891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DC9273-165B-6796-357A-D3336C88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282996-23A3-5A97-5FB1-1772DF6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26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66120-394D-8C25-4A1C-F6A850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B0225D-D203-E8FD-F5C7-F203E35A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202899-31A3-43F8-D825-9AEA5FDD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D40125-C86D-F1C4-530E-522D7EF6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4DD79B-164B-0435-DBE4-70B8BAE2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4B9CB4-4AEA-6CC5-164E-2FFEA1F8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F8130A-6D32-D92D-E258-CB15B29A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663EDE-1033-6BB8-7901-399E08CE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A184DA-7E64-3793-E20C-2B31D2D7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F30BB4-C905-F678-DE07-79F2013D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53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6734-4086-7F26-A9FF-2C41490B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985BE1-2DEE-3F19-3F4B-70065F719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B5F72A-135C-9982-3BF8-F8348476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0B3EDB-E39B-972B-B265-3EB3109A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F6CDDE-91E4-4EDD-1013-4753A9DD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E0A910-5597-37F4-D236-EB7C45D7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7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E805-9114-DB6F-FD39-8A40BE32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4BC864-D12F-DA32-9323-7678D954E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383DF7-20F3-53AF-6AE9-DF6CABE7C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B726E6-AABD-F3CC-AB71-2B0369B4B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D1BD73-F438-6242-BB2E-3C5BF12F8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96EE8A-9A34-CC92-3453-47E90D96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A346047-4B10-F32A-4554-139AFBBF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C7F04E4-5A05-60E2-5AD6-52CABC63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25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F1AE-A7F6-5BDC-4FB1-FB58F370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F2C368-1090-D322-E025-F44CA6BD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9CB255-A350-4731-022A-414AC544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7E9F32-0D59-3A08-D949-401F459F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20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249F5C0-2122-F363-75ED-7E406DA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008B65-5800-5B44-1DD1-400B5F32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9461A2-C34B-DA61-9CEF-9EB9C8F4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64FA9-41AA-2C3A-F1D2-0C043E45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CA2118-B573-C598-7AC2-B05A035D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8584B5-0D73-52FD-7382-6B3A672F1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52778D-81DC-6E52-8548-E68BD735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05CB36-547A-902C-10BD-ACB7EC46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42F11D-1788-87BE-8853-0D407E2A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8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5B16-F80D-A03D-9B89-5DC27CA3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3DB1127-F8E3-60E8-200A-6A85A8E61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166F31-73A5-0540-AAA5-1FEF74BA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44A2D9-766D-0328-8240-05031FFA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C6984-25EC-59D9-263D-BDBC955F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DE4BDE-77B2-2467-27A8-04F0596F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11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7698A35-7CA4-1530-B004-7C1F43E4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902F85-8C9D-5147-EA64-2617D9F49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203AC1-F38A-7943-C0A2-AEF79D4AA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83D48-B92F-458F-8269-6427E613AD9D}" type="datetimeFigureOut">
              <a:rPr lang="it-IT" smtClean="0"/>
              <a:t>15/09/2024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46C57E-3BEB-67E1-730F-785228782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96D6FB-EA40-B6CE-A9C7-3AF5EF52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84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921C-9B2B-8D72-FEAD-506F2A63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56" y="2847143"/>
            <a:ext cx="10664687" cy="488491"/>
          </a:xfrm>
        </p:spPr>
        <p:txBody>
          <a:bodyPr>
            <a:noAutofit/>
          </a:bodyPr>
          <a:lstStyle/>
          <a:p>
            <a:r>
              <a:rPr lang="it-IT" sz="3600" b="1" dirty="0"/>
              <a:t>Ma allora com’è possibile l’interazione tra </a:t>
            </a:r>
            <a:br>
              <a:rPr lang="it-IT" sz="3600" b="1" dirty="0"/>
            </a:br>
            <a:r>
              <a:rPr lang="it-IT" sz="3600" b="1" dirty="0"/>
              <a:t>Uomo-Macchina?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0F1D17B-62D8-CEA6-9F78-BC7415A98340}"/>
              </a:ext>
            </a:extLst>
          </p:cNvPr>
          <p:cNvSpPr txBox="1">
            <a:spLocks/>
          </p:cNvSpPr>
          <p:nvPr/>
        </p:nvSpPr>
        <p:spPr>
          <a:xfrm>
            <a:off x="2569646" y="704752"/>
            <a:ext cx="6794223" cy="5991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La macchina come comunica?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6FD10D26-A93B-5595-251A-B102FEC10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647" y="1485661"/>
            <a:ext cx="7020614" cy="402517"/>
          </a:xfrm>
        </p:spPr>
        <p:txBody>
          <a:bodyPr>
            <a:noAutofit/>
          </a:bodyPr>
          <a:lstStyle/>
          <a:p>
            <a:r>
              <a:rPr lang="it-IT" sz="3000" dirty="0"/>
              <a:t>In BIT, cioè con sequenze di 0 e 1.</a:t>
            </a:r>
          </a:p>
        </p:txBody>
      </p:sp>
      <p:pic>
        <p:nvPicPr>
          <p:cNvPr id="8" name="Immagine 7" descr="Immagine che contiene schermata, nero, oscurità, bianco e nero&#10;&#10;Descrizione generata automaticamente">
            <a:extLst>
              <a:ext uri="{FF2B5EF4-FFF2-40B4-BE49-F238E27FC236}">
                <a16:creationId xmlns:a16="http://schemas.microsoft.com/office/drawing/2014/main" id="{E77B4D58-FCF6-EA5A-E16A-073AD53D4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51" y="1214744"/>
            <a:ext cx="2573435" cy="1137810"/>
          </a:xfrm>
          <a:prstGeom prst="rect">
            <a:avLst/>
          </a:prstGeom>
        </p:spPr>
      </p:pic>
      <p:pic>
        <p:nvPicPr>
          <p:cNvPr id="11" name="Immagine 10" descr="Immagine che contiene Elementi grafici, testo, grafica, cartone animato&#10;&#10;Descrizione generata automaticamente">
            <a:extLst>
              <a:ext uri="{FF2B5EF4-FFF2-40B4-BE49-F238E27FC236}">
                <a16:creationId xmlns:a16="http://schemas.microsoft.com/office/drawing/2014/main" id="{7B69F23E-0E12-3F07-8F30-6920007BB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4841496"/>
            <a:ext cx="2719244" cy="1812829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7F718AD3-F8A4-882D-B5D7-B776776FC148}"/>
              </a:ext>
            </a:extLst>
          </p:cNvPr>
          <p:cNvSpPr txBox="1">
            <a:spLocks/>
          </p:cNvSpPr>
          <p:nvPr/>
        </p:nvSpPr>
        <p:spPr>
          <a:xfrm>
            <a:off x="634414" y="3206200"/>
            <a:ext cx="10923170" cy="1020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/>
              <a:t>La comunicazione tra uomo e macchina deve avere regole ben precise per far sì che le intenzioni dell’uno siano comprese dall’altro. Ci vengono in soccorso i linguaggi di programmazione, i compilatori e gli interpreti.</a:t>
            </a:r>
          </a:p>
        </p:txBody>
      </p:sp>
    </p:spTree>
    <p:extLst>
      <p:ext uri="{BB962C8B-B14F-4D97-AF65-F5344CB8AC3E}">
        <p14:creationId xmlns:p14="http://schemas.microsoft.com/office/powerpoint/2010/main" val="307187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Un commento critico è sempre meglio di niente!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B56D20-DCBA-5C5D-2C6A-FE7E3AC4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690688"/>
            <a:ext cx="4121150" cy="362942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37AE96-B53F-41DC-1C27-9F79D80C1705}"/>
              </a:ext>
            </a:extLst>
          </p:cNvPr>
          <p:cNvSpPr txBox="1"/>
          <p:nvPr/>
        </p:nvSpPr>
        <p:spPr>
          <a:xfrm>
            <a:off x="5880100" y="321244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Commento //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// commenta la riga che segue.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EB95-82A9-5EE7-BFDB-6ED81D4290F0}"/>
              </a:ext>
            </a:extLst>
          </p:cNvPr>
          <p:cNvSpPr txBox="1"/>
          <p:nvPr/>
        </p:nvSpPr>
        <p:spPr>
          <a:xfrm>
            <a:off x="5880100" y="395062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Commento /* Testo */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/* commenta tutto ciò che segue, quindi anche più righe, fino al */.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26C03EF-2AB8-E538-F491-4B1E6418927D}"/>
              </a:ext>
            </a:extLst>
          </p:cNvPr>
          <p:cNvCxnSpPr>
            <a:cxnSpLocks/>
          </p:cNvCxnSpPr>
          <p:nvPr/>
        </p:nvCxnSpPr>
        <p:spPr>
          <a:xfrm flipH="1" flipV="1">
            <a:off x="4667250" y="3346450"/>
            <a:ext cx="1212850" cy="8255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30B511-C953-96C9-9D2C-314C3B725C30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4044950"/>
            <a:ext cx="1365250" cy="13970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1483BD-A373-D4BE-6C28-F1DDDFEDDFE2}"/>
              </a:ext>
            </a:extLst>
          </p:cNvPr>
          <p:cNvSpPr txBox="1"/>
          <p:nvPr/>
        </p:nvSpPr>
        <p:spPr>
          <a:xfrm>
            <a:off x="5848352" y="12441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Una pratica molto comune nella programmazione è il commentare il codice, significa aggiungere frasi ignorate dal compilatore che servono al programmatore per leggere il codice.</a:t>
            </a:r>
          </a:p>
        </p:txBody>
      </p:sp>
    </p:spTree>
    <p:extLst>
      <p:ext uri="{BB962C8B-B14F-4D97-AF65-F5344CB8AC3E}">
        <p14:creationId xmlns:p14="http://schemas.microsoft.com/office/powerpoint/2010/main" val="262305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Quali librerie </a:t>
            </a:r>
            <a:r>
              <a:rPr lang="it-IT" sz="3400" b="1" dirty="0"/>
              <a:t>dovrei</a:t>
            </a:r>
            <a:r>
              <a:rPr lang="it-IT" sz="3600" b="1" dirty="0"/>
              <a:t> usare?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1483BD-A373-D4BE-6C28-F1DDDFEDDFE2}"/>
              </a:ext>
            </a:extLst>
          </p:cNvPr>
          <p:cNvSpPr txBox="1"/>
          <p:nvPr/>
        </p:nvSpPr>
        <p:spPr>
          <a:xfrm>
            <a:off x="3987876" y="1195615"/>
            <a:ext cx="77739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Le librerie standard di C forniscono al programmatore delle funzioni utili per facilitare la scrittura del programma.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6C974B-2341-DBE7-916D-B713DADBE373}"/>
              </a:ext>
            </a:extLst>
          </p:cNvPr>
          <p:cNvSpPr txBox="1"/>
          <p:nvPr/>
        </p:nvSpPr>
        <p:spPr>
          <a:xfrm>
            <a:off x="4064074" y="1866835"/>
            <a:ext cx="7773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stdio.h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Fornisce le funzionalità basilari di input/output, come </a:t>
            </a:r>
            <a:r>
              <a:rPr lang="it-IT" dirty="0" err="1"/>
              <a:t>printf</a:t>
            </a:r>
            <a:r>
              <a:rPr lang="it-IT" dirty="0"/>
              <a:t> e </a:t>
            </a:r>
            <a:r>
              <a:rPr lang="it-IT" dirty="0" err="1"/>
              <a:t>scanf</a:t>
            </a:r>
            <a:r>
              <a:rPr lang="it-IT" dirty="0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81BFA5-51E4-9BC3-5357-A1DC863F8D6D}"/>
              </a:ext>
            </a:extLst>
          </p:cNvPr>
          <p:cNvSpPr txBox="1"/>
          <p:nvPr/>
        </p:nvSpPr>
        <p:spPr>
          <a:xfrm>
            <a:off x="4023654" y="2459503"/>
            <a:ext cx="6627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math.h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Fornisce funzioni matematiche più avanzate.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30CDCF-D461-9EEA-1B73-5A7D7BA90E0A}"/>
              </a:ext>
            </a:extLst>
          </p:cNvPr>
          <p:cNvSpPr txBox="1"/>
          <p:nvPr/>
        </p:nvSpPr>
        <p:spPr>
          <a:xfrm>
            <a:off x="4023654" y="3057178"/>
            <a:ext cx="7773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string.h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il tipo </a:t>
            </a:r>
            <a:r>
              <a:rPr lang="it-IT" dirty="0" err="1"/>
              <a:t>String</a:t>
            </a:r>
            <a:r>
              <a:rPr lang="it-IT" dirty="0"/>
              <a:t> e metodi per la loro manipolazione.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54030A-F934-6E28-B6A7-3719CB3DDA84}"/>
              </a:ext>
            </a:extLst>
          </p:cNvPr>
          <p:cNvSpPr txBox="1"/>
          <p:nvPr/>
        </p:nvSpPr>
        <p:spPr>
          <a:xfrm>
            <a:off x="4023654" y="3727864"/>
            <a:ext cx="791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time.h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metodi per gestire date e orari.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6E0BE0-D3D9-FA1F-D9DD-5E2E23C4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24" y="1690688"/>
            <a:ext cx="3078427" cy="28218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7510A53-46B5-483B-23E2-DB5E4ECB6ABC}"/>
              </a:ext>
            </a:extLst>
          </p:cNvPr>
          <p:cNvSpPr txBox="1"/>
          <p:nvPr/>
        </p:nvSpPr>
        <p:spPr>
          <a:xfrm>
            <a:off x="4023654" y="4372881"/>
            <a:ext cx="7912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stdlib.h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metodi per gestire la memoria locale, svolgere conversioni ed altro ancora.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717E83-79D3-C996-714E-3E5FA279589D}"/>
              </a:ext>
            </a:extLst>
          </p:cNvPr>
          <p:cNvSpPr txBox="1"/>
          <p:nvPr/>
        </p:nvSpPr>
        <p:spPr>
          <a:xfrm>
            <a:off x="3995033" y="5175858"/>
            <a:ext cx="7912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windows.h</a:t>
            </a:r>
            <a:r>
              <a:rPr lang="it-IT" b="1" dirty="0"/>
              <a:t>&gt; o &lt;</a:t>
            </a:r>
            <a:r>
              <a:rPr lang="it-IT" b="1" dirty="0" err="1"/>
              <a:t>unistd.h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Aggiungono funzioni per sfruttare le Windows/Linux API, come la funzione </a:t>
            </a:r>
            <a:r>
              <a:rPr lang="it-IT" dirty="0" err="1"/>
              <a:t>sleep</a:t>
            </a:r>
            <a:r>
              <a:rPr lang="it-IT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6287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Tipi di Variabile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67AA2D-588A-803E-1AC3-63A255AD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35" y="1292640"/>
            <a:ext cx="3584028" cy="35433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F1EEE9F-5A8F-4616-3620-80885A1FA559}"/>
              </a:ext>
            </a:extLst>
          </p:cNvPr>
          <p:cNvSpPr txBox="1"/>
          <p:nvPr/>
        </p:nvSpPr>
        <p:spPr>
          <a:xfrm>
            <a:off x="4558063" y="1292640"/>
            <a:ext cx="74180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int</a:t>
            </a:r>
            <a:r>
              <a:rPr lang="it-IT" b="1" dirty="0"/>
              <a:t>:</a:t>
            </a:r>
            <a:br>
              <a:rPr lang="it-IT" b="1" dirty="0"/>
            </a:br>
            <a:r>
              <a:rPr lang="it-IT" dirty="0"/>
              <a:t>Numeri interi a 16 Bit.</a:t>
            </a:r>
          </a:p>
          <a:p>
            <a:r>
              <a:rPr lang="it-IT" b="1" dirty="0"/>
              <a:t>float:</a:t>
            </a:r>
            <a:endParaRPr lang="it-IT" dirty="0"/>
          </a:p>
          <a:p>
            <a:r>
              <a:rPr lang="it-IT" dirty="0"/>
              <a:t>Numeri a virgola mobile a precisione singola, 32 Bit.</a:t>
            </a:r>
          </a:p>
          <a:p>
            <a:r>
              <a:rPr lang="it-IT" b="1" dirty="0"/>
              <a:t>double:</a:t>
            </a:r>
            <a:endParaRPr lang="it-IT" dirty="0"/>
          </a:p>
          <a:p>
            <a:r>
              <a:rPr lang="it-IT" dirty="0"/>
              <a:t>Numeri a virgola mobile a precisione doppia, 64 Bit.</a:t>
            </a:r>
          </a:p>
          <a:p>
            <a:r>
              <a:rPr lang="it-IT" b="1" dirty="0" err="1"/>
              <a:t>char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variabile che contiene un carattere, 8 Bit.</a:t>
            </a:r>
          </a:p>
          <a:p>
            <a:r>
              <a:rPr lang="it-IT" b="1" dirty="0"/>
              <a:t>long:</a:t>
            </a:r>
            <a:endParaRPr lang="it-IT" dirty="0"/>
          </a:p>
          <a:p>
            <a:r>
              <a:rPr lang="it-IT" dirty="0"/>
              <a:t>Amplia il dominio dei numeri, ad esempio per gli </a:t>
            </a:r>
            <a:r>
              <a:rPr lang="it-IT" dirty="0" err="1"/>
              <a:t>int</a:t>
            </a:r>
            <a:r>
              <a:rPr lang="it-IT" dirty="0"/>
              <a:t> da 16 a 32 Bit.</a:t>
            </a:r>
          </a:p>
          <a:p>
            <a:r>
              <a:rPr lang="it-IT" b="1" dirty="0"/>
              <a:t>short:</a:t>
            </a:r>
            <a:endParaRPr lang="it-IT" dirty="0"/>
          </a:p>
          <a:p>
            <a:r>
              <a:rPr lang="it-IT" dirty="0"/>
              <a:t>Riduce il dominio dei numeri.</a:t>
            </a:r>
          </a:p>
          <a:p>
            <a:r>
              <a:rPr lang="it-IT" b="1" dirty="0" err="1"/>
              <a:t>unsigned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Indica che la variabile ha solo segno positivo.</a:t>
            </a:r>
          </a:p>
          <a:p>
            <a:r>
              <a:rPr lang="it-IT" b="1" dirty="0" err="1"/>
              <a:t>const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Dichiara la variabile come costante, cioè non modificabile durante l’esecuzione.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59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281" y="364384"/>
            <a:ext cx="31115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Array o Vettori: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42B29D-5E9D-EBCC-86AD-2AFDBC60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048" y="1312952"/>
            <a:ext cx="3429618" cy="2027948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D90E77AC-FC70-7FB8-2374-A6AD19605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1941680"/>
            <a:ext cx="3359150" cy="773138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EA62BFA-69CA-C4FD-3373-769671D87FD0}"/>
              </a:ext>
            </a:extLst>
          </p:cNvPr>
          <p:cNvSpPr txBox="1"/>
          <p:nvPr/>
        </p:nvSpPr>
        <p:spPr>
          <a:xfrm>
            <a:off x="1749026" y="2988981"/>
            <a:ext cx="1197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57A0DB"/>
                </a:solidFill>
              </a:rPr>
              <a:t>Tipo valori</a:t>
            </a:r>
          </a:p>
          <a:p>
            <a:pPr algn="ctr"/>
            <a:r>
              <a:rPr lang="it-IT" dirty="0">
                <a:solidFill>
                  <a:srgbClr val="57A0DB"/>
                </a:solidFill>
              </a:rPr>
              <a:t>in array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9448C7B2-0CCE-F23C-D214-E4842FA86B37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347911" y="2534695"/>
            <a:ext cx="0" cy="454286"/>
          </a:xfrm>
          <a:prstGeom prst="straightConnector1">
            <a:avLst/>
          </a:prstGeom>
          <a:ln>
            <a:solidFill>
              <a:srgbClr val="57A0DB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6FA11F7-ACCF-8315-45D8-37D32776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08860" y="1994554"/>
            <a:ext cx="508346" cy="331784"/>
          </a:xfrm>
          <a:prstGeom prst="bentConnector3">
            <a:avLst>
              <a:gd name="adj1" fmla="val 30794"/>
            </a:avLst>
          </a:prstGeom>
          <a:ln>
            <a:solidFill>
              <a:srgbClr val="A0E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BFB66A7-D556-F0B5-7CCB-748590167893}"/>
              </a:ext>
            </a:extLst>
          </p:cNvPr>
          <p:cNvSpPr txBox="1"/>
          <p:nvPr/>
        </p:nvSpPr>
        <p:spPr>
          <a:xfrm>
            <a:off x="2244725" y="1334828"/>
            <a:ext cx="80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0E3FF"/>
                </a:solidFill>
              </a:rPr>
              <a:t>Nome</a:t>
            </a:r>
          </a:p>
          <a:p>
            <a:r>
              <a:rPr lang="it-IT" dirty="0">
                <a:solidFill>
                  <a:srgbClr val="A0E3FF"/>
                </a:solidFill>
              </a:rPr>
              <a:t>Array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11F5F320-3B47-B62B-37BD-32C98621E1E5}"/>
              </a:ext>
            </a:extLst>
          </p:cNvPr>
          <p:cNvSpPr txBox="1"/>
          <p:nvPr/>
        </p:nvSpPr>
        <p:spPr>
          <a:xfrm>
            <a:off x="3004144" y="2998504"/>
            <a:ext cx="1389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B9D2AB"/>
                </a:solidFill>
              </a:rPr>
              <a:t>Dimensione</a:t>
            </a:r>
          </a:p>
          <a:p>
            <a:r>
              <a:rPr lang="it-IT" dirty="0">
                <a:solidFill>
                  <a:srgbClr val="B9D2AB"/>
                </a:solidFill>
              </a:rPr>
              <a:t>Array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AA13F9AF-3A26-6772-C6B1-19FAEA1753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70429" y="2600947"/>
            <a:ext cx="504824" cy="427444"/>
          </a:xfrm>
          <a:prstGeom prst="bentConnector3">
            <a:avLst>
              <a:gd name="adj1" fmla="val 50000"/>
            </a:avLst>
          </a:prstGeom>
          <a:ln>
            <a:solidFill>
              <a:srgbClr val="B9D2A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E303BE0-1D9F-EB04-872B-9A68A4819EB6}"/>
              </a:ext>
            </a:extLst>
          </p:cNvPr>
          <p:cNvSpPr txBox="1"/>
          <p:nvPr/>
        </p:nvSpPr>
        <p:spPr>
          <a:xfrm>
            <a:off x="3322841" y="1344351"/>
            <a:ext cx="1691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957B"/>
                </a:solidFill>
              </a:rPr>
              <a:t>Assegnazione</a:t>
            </a:r>
          </a:p>
          <a:p>
            <a:r>
              <a:rPr lang="it-IT" dirty="0">
                <a:solidFill>
                  <a:srgbClr val="D4957B"/>
                </a:solidFill>
              </a:rPr>
              <a:t>Array</a:t>
            </a:r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4CB751C6-E51E-9A90-44CD-E0E3991513BC}"/>
              </a:ext>
            </a:extLst>
          </p:cNvPr>
          <p:cNvCxnSpPr/>
          <p:nvPr/>
        </p:nvCxnSpPr>
        <p:spPr>
          <a:xfrm>
            <a:off x="3585369" y="1941680"/>
            <a:ext cx="0" cy="43245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B679EE8E-E51B-2256-7435-96248CA8F286}"/>
              </a:ext>
            </a:extLst>
          </p:cNvPr>
          <p:cNvCxnSpPr/>
          <p:nvPr/>
        </p:nvCxnSpPr>
        <p:spPr>
          <a:xfrm>
            <a:off x="3585369" y="1941680"/>
            <a:ext cx="27384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3331A624-9B31-1697-B363-15C6D7FE001F}"/>
              </a:ext>
            </a:extLst>
          </p:cNvPr>
          <p:cNvCxnSpPr/>
          <p:nvPr/>
        </p:nvCxnSpPr>
        <p:spPr>
          <a:xfrm>
            <a:off x="3585369" y="1941680"/>
            <a:ext cx="52149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83C20DBE-7038-37D4-4FFE-EA83A012B289}"/>
              </a:ext>
            </a:extLst>
          </p:cNvPr>
          <p:cNvCxnSpPr/>
          <p:nvPr/>
        </p:nvCxnSpPr>
        <p:spPr>
          <a:xfrm>
            <a:off x="3585369" y="1941680"/>
            <a:ext cx="80854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98ED47F5-2AA3-E085-AE2A-F22A307C149B}"/>
              </a:ext>
            </a:extLst>
          </p:cNvPr>
          <p:cNvCxnSpPr/>
          <p:nvPr/>
        </p:nvCxnSpPr>
        <p:spPr>
          <a:xfrm>
            <a:off x="3585369" y="1941680"/>
            <a:ext cx="1047750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7D753010-BB82-D7EB-DE5F-4431326FE2FD}"/>
              </a:ext>
            </a:extLst>
          </p:cNvPr>
          <p:cNvSpPr txBox="1"/>
          <p:nvPr/>
        </p:nvSpPr>
        <p:spPr>
          <a:xfrm>
            <a:off x="950220" y="3648878"/>
            <a:ext cx="10291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Un array, detto anche vettore in italiano, è un insieme di variabili indipendenti e si dichiara definendo il tipo che contiene (non può avere variabili miste) e la sua dimensione. Si possono assegnare direttamente gli elementi, in quel caso l’array prenderà la dimensione di assegnazione.</a:t>
            </a:r>
          </a:p>
          <a:p>
            <a:pPr algn="ctr"/>
            <a:r>
              <a:rPr lang="it-IT" dirty="0"/>
              <a:t>La dimensione dell’array non è modificabile durante l’esecuzione, per questo viene detto </a:t>
            </a:r>
            <a:r>
              <a:rPr lang="it-IT" b="1" dirty="0"/>
              <a:t>statico</a:t>
            </a:r>
            <a:r>
              <a:rPr lang="it-IT" dirty="0"/>
              <a:t>.</a:t>
            </a:r>
          </a:p>
        </p:txBody>
      </p:sp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F44FDEE8-5C7D-5392-FFC7-55BCBD49622D}"/>
              </a:ext>
            </a:extLst>
          </p:cNvPr>
          <p:cNvSpPr txBox="1"/>
          <p:nvPr/>
        </p:nvSpPr>
        <p:spPr>
          <a:xfrm>
            <a:off x="2347911" y="5026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REGOLA DEL PROGRAMMATORE:</a:t>
            </a:r>
          </a:p>
        </p:txBody>
      </p:sp>
      <p:pic>
        <p:nvPicPr>
          <p:cNvPr id="118" name="Immagine 117">
            <a:extLst>
              <a:ext uri="{FF2B5EF4-FFF2-40B4-BE49-F238E27FC236}">
                <a16:creationId xmlns:a16="http://schemas.microsoft.com/office/drawing/2014/main" id="{8E0D3CEB-A34E-D003-5427-FFEB02ACF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186" y="5087531"/>
            <a:ext cx="3033609" cy="12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Stringhe: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DCC3EF-FDAD-E7F8-57B6-8093F7AC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8" y="1470233"/>
            <a:ext cx="2365375" cy="173460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11A343-AAA9-04AF-BAF7-C2932996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32" y="1491872"/>
            <a:ext cx="3570601" cy="169465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18C37E-E6F3-7935-DE5A-7B03AF9B8719}"/>
              </a:ext>
            </a:extLst>
          </p:cNvPr>
          <p:cNvSpPr txBox="1"/>
          <p:nvPr/>
        </p:nvSpPr>
        <p:spPr>
          <a:xfrm>
            <a:off x="4337050" y="2104717"/>
            <a:ext cx="377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Se sfruttiamo la libreria </a:t>
            </a:r>
            <a:r>
              <a:rPr lang="it-IT" i="1" dirty="0">
                <a:solidFill>
                  <a:srgbClr val="FF0000"/>
                </a:solidFill>
              </a:rPr>
              <a:t>&lt;</a:t>
            </a:r>
            <a:r>
              <a:rPr lang="it-IT" i="1" dirty="0" err="1">
                <a:solidFill>
                  <a:srgbClr val="FF0000"/>
                </a:solidFill>
              </a:rPr>
              <a:t>string.h</a:t>
            </a:r>
            <a:r>
              <a:rPr lang="it-IT" i="1" dirty="0">
                <a:solidFill>
                  <a:srgbClr val="FF0000"/>
                </a:solidFill>
              </a:rPr>
              <a:t>&gt;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1DF04D24-53A4-14B9-0AF5-3AEAEEBC991D}"/>
              </a:ext>
            </a:extLst>
          </p:cNvPr>
          <p:cNvCxnSpPr>
            <a:cxnSpLocks/>
          </p:cNvCxnSpPr>
          <p:nvPr/>
        </p:nvCxnSpPr>
        <p:spPr>
          <a:xfrm>
            <a:off x="4006850" y="2474049"/>
            <a:ext cx="4457215" cy="1143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2C8CE8-5F02-4126-42D9-2B8077A53986}"/>
              </a:ext>
            </a:extLst>
          </p:cNvPr>
          <p:cNvSpPr txBox="1"/>
          <p:nvPr/>
        </p:nvSpPr>
        <p:spPr>
          <a:xfrm>
            <a:off x="3048000" y="330695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Come avrete notato non esistono le stringhe in C, obbligando l’utilizzo di Array ed algoritmi iterativi. Tuttavia ci viene in soccorso la libreria &lt;</a:t>
            </a:r>
            <a:r>
              <a:rPr lang="it-IT" dirty="0" err="1"/>
              <a:t>string.h</a:t>
            </a:r>
            <a:r>
              <a:rPr lang="it-IT" dirty="0"/>
              <a:t>&gt;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3E40FAA-29B6-5CFF-14E3-352BB1D1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658" y="5409358"/>
            <a:ext cx="2925264" cy="71916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F605CF5-CD2E-764F-9DEF-2ED43BE7E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021" y="4350704"/>
            <a:ext cx="4698550" cy="82003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C6454A0-ADFC-8942-BF3E-B8DA25143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625" y="4354681"/>
            <a:ext cx="4042890" cy="79146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294D59E6-F83B-69C4-93B7-360B8B3EE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625" y="5398434"/>
            <a:ext cx="4042890" cy="7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Libreria &lt;</a:t>
            </a:r>
            <a:r>
              <a:rPr lang="it-IT" sz="3600" b="1" dirty="0" err="1"/>
              <a:t>stdio.h</a:t>
            </a:r>
            <a:r>
              <a:rPr lang="it-IT" sz="3600" b="1" dirty="0"/>
              <a:t>&gt;: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87AF9-A5A5-5942-EBC8-0A714EA4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700"/>
            <a:ext cx="4926393" cy="45656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08116E-F383-CF1A-8F92-F8C7430F867C}"/>
              </a:ext>
            </a:extLst>
          </p:cNvPr>
          <p:cNvSpPr txBox="1"/>
          <p:nvPr/>
        </p:nvSpPr>
        <p:spPr>
          <a:xfrm>
            <a:off x="5835650" y="15367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printf</a:t>
            </a:r>
            <a:r>
              <a:rPr lang="it-IT" b="1" dirty="0"/>
              <a:t>()</a:t>
            </a:r>
            <a:endParaRPr lang="it-IT" dirty="0"/>
          </a:p>
          <a:p>
            <a:r>
              <a:rPr lang="it-IT" dirty="0"/>
              <a:t>Istruzione che stampa in console il messaggio tra ()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F012CDD-39CB-677F-465A-8A6E144B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2187341"/>
            <a:ext cx="2597150" cy="4408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39A44F-84C8-E54D-67F2-66D72F4960AA}"/>
              </a:ext>
            </a:extLst>
          </p:cNvPr>
          <p:cNvSpPr txBox="1"/>
          <p:nvPr/>
        </p:nvSpPr>
        <p:spPr>
          <a:xfrm>
            <a:off x="5835650" y="37808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scanf</a:t>
            </a:r>
            <a:r>
              <a:rPr lang="it-IT" b="1" dirty="0"/>
              <a:t>()</a:t>
            </a:r>
          </a:p>
          <a:p>
            <a:r>
              <a:rPr lang="it-IT" dirty="0"/>
              <a:t>Istruzione che richiede in input il valore della variabile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50B1E49-0985-502E-D63C-9FDB9C4CE1AB}"/>
              </a:ext>
            </a:extLst>
          </p:cNvPr>
          <p:cNvCxnSpPr/>
          <p:nvPr/>
        </p:nvCxnSpPr>
        <p:spPr>
          <a:xfrm flipV="1">
            <a:off x="7150100" y="2493628"/>
            <a:ext cx="0" cy="492343"/>
          </a:xfrm>
          <a:prstGeom prst="straightConnector1">
            <a:avLst/>
          </a:prstGeom>
          <a:ln>
            <a:solidFill>
              <a:srgbClr val="D4957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56787B-3632-694A-D4EC-F6E74EA2E9B4}"/>
              </a:ext>
            </a:extLst>
          </p:cNvPr>
          <p:cNvSpPr txBox="1"/>
          <p:nvPr/>
        </p:nvSpPr>
        <p:spPr>
          <a:xfrm>
            <a:off x="5964238" y="2926956"/>
            <a:ext cx="2371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D4957B"/>
                </a:solidFill>
              </a:rPr>
              <a:t>Messaggio da inviare</a:t>
            </a:r>
            <a:br>
              <a:rPr lang="it-IT" dirty="0">
                <a:solidFill>
                  <a:srgbClr val="D4957B"/>
                </a:solidFill>
              </a:rPr>
            </a:br>
            <a:r>
              <a:rPr lang="it-IT" dirty="0">
                <a:solidFill>
                  <a:srgbClr val="D4957B"/>
                </a:solidFill>
              </a:rPr>
              <a:t>in output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65BA2FD-4BDF-22F2-FC4D-994BCA785322}"/>
              </a:ext>
            </a:extLst>
          </p:cNvPr>
          <p:cNvSpPr txBox="1"/>
          <p:nvPr/>
        </p:nvSpPr>
        <p:spPr>
          <a:xfrm>
            <a:off x="8413751" y="2939147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9FE1FF"/>
                </a:solidFill>
              </a:rPr>
              <a:t>Specificatore di</a:t>
            </a:r>
            <a:br>
              <a:rPr lang="it-IT" dirty="0">
                <a:solidFill>
                  <a:srgbClr val="9FE1FF"/>
                </a:solidFill>
              </a:rPr>
            </a:br>
            <a:r>
              <a:rPr lang="it-IT" dirty="0">
                <a:solidFill>
                  <a:srgbClr val="9FE1FF"/>
                </a:solidFill>
              </a:rPr>
              <a:t>formato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E92752F-6B2A-0F4B-E5C8-251C5208A3EC}"/>
              </a:ext>
            </a:extLst>
          </p:cNvPr>
          <p:cNvCxnSpPr>
            <a:stCxn id="25" idx="0"/>
          </p:cNvCxnSpPr>
          <p:nvPr/>
        </p:nvCxnSpPr>
        <p:spPr>
          <a:xfrm flipV="1">
            <a:off x="9282113" y="2714625"/>
            <a:ext cx="0" cy="224522"/>
          </a:xfrm>
          <a:prstGeom prst="line">
            <a:avLst/>
          </a:prstGeom>
          <a:ln>
            <a:solidFill>
              <a:srgbClr val="9FE1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1E8E6FE0-5514-42EF-4770-D12CE9FF1990}"/>
              </a:ext>
            </a:extLst>
          </p:cNvPr>
          <p:cNvCxnSpPr>
            <a:cxnSpLocks/>
          </p:cNvCxnSpPr>
          <p:nvPr/>
        </p:nvCxnSpPr>
        <p:spPr>
          <a:xfrm flipH="1">
            <a:off x="7557691" y="2719388"/>
            <a:ext cx="1724422" cy="0"/>
          </a:xfrm>
          <a:prstGeom prst="line">
            <a:avLst/>
          </a:prstGeom>
          <a:ln>
            <a:solidFill>
              <a:srgbClr val="9FE1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BF678BB2-D050-0124-4FC8-30BC23751A3B}"/>
              </a:ext>
            </a:extLst>
          </p:cNvPr>
          <p:cNvCxnSpPr>
            <a:cxnSpLocks/>
          </p:cNvCxnSpPr>
          <p:nvPr/>
        </p:nvCxnSpPr>
        <p:spPr>
          <a:xfrm flipV="1">
            <a:off x="7569993" y="2493628"/>
            <a:ext cx="0" cy="220997"/>
          </a:xfrm>
          <a:prstGeom prst="straightConnector1">
            <a:avLst/>
          </a:prstGeom>
          <a:ln>
            <a:solidFill>
              <a:srgbClr val="9FE1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BA732CF-9813-540B-27AE-DA8AC63C6FBC}"/>
              </a:ext>
            </a:extLst>
          </p:cNvPr>
          <p:cNvSpPr txBox="1"/>
          <p:nvPr/>
        </p:nvSpPr>
        <p:spPr>
          <a:xfrm>
            <a:off x="10194926" y="2939147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D6B97C"/>
                </a:solidFill>
              </a:rPr>
              <a:t>Sequenze di</a:t>
            </a:r>
          </a:p>
          <a:p>
            <a:pPr algn="ctr"/>
            <a:r>
              <a:rPr lang="it-IT" dirty="0">
                <a:solidFill>
                  <a:srgbClr val="D6B97C"/>
                </a:solidFill>
              </a:rPr>
              <a:t>Escape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06A28E3-57F3-909C-6910-5BC05A5DC78F}"/>
              </a:ext>
            </a:extLst>
          </p:cNvPr>
          <p:cNvCxnSpPr>
            <a:cxnSpLocks/>
          </p:cNvCxnSpPr>
          <p:nvPr/>
        </p:nvCxnSpPr>
        <p:spPr>
          <a:xfrm flipV="1">
            <a:off x="10983913" y="2604126"/>
            <a:ext cx="0" cy="407262"/>
          </a:xfrm>
          <a:prstGeom prst="line">
            <a:avLst/>
          </a:prstGeom>
          <a:ln>
            <a:solidFill>
              <a:srgbClr val="D6B9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9AD7CCB8-64C1-5E20-ED8D-CBCF8E2EAAA3}"/>
              </a:ext>
            </a:extLst>
          </p:cNvPr>
          <p:cNvCxnSpPr>
            <a:cxnSpLocks/>
          </p:cNvCxnSpPr>
          <p:nvPr/>
        </p:nvCxnSpPr>
        <p:spPr>
          <a:xfrm flipH="1">
            <a:off x="7712075" y="2599364"/>
            <a:ext cx="3275410" cy="0"/>
          </a:xfrm>
          <a:prstGeom prst="line">
            <a:avLst/>
          </a:prstGeom>
          <a:ln>
            <a:solidFill>
              <a:srgbClr val="D6B9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75862A8C-88DC-E017-EFBA-8684067EB3EF}"/>
              </a:ext>
            </a:extLst>
          </p:cNvPr>
          <p:cNvCxnSpPr>
            <a:cxnSpLocks/>
          </p:cNvCxnSpPr>
          <p:nvPr/>
        </p:nvCxnSpPr>
        <p:spPr>
          <a:xfrm flipV="1">
            <a:off x="7712075" y="2484044"/>
            <a:ext cx="0" cy="127226"/>
          </a:xfrm>
          <a:prstGeom prst="straightConnector1">
            <a:avLst/>
          </a:prstGeom>
          <a:ln>
            <a:solidFill>
              <a:srgbClr val="D6B9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5C7D70B7-115A-DB8E-63E0-D854F245B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19" y="4583794"/>
            <a:ext cx="1577574" cy="469008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92C4E7F-3F63-2680-D4D7-3A8DA4EC7014}"/>
              </a:ext>
            </a:extLst>
          </p:cNvPr>
          <p:cNvSpPr txBox="1"/>
          <p:nvPr/>
        </p:nvSpPr>
        <p:spPr>
          <a:xfrm>
            <a:off x="6054725" y="5321300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9FE1FF"/>
                </a:solidFill>
              </a:rPr>
              <a:t>Specificatore di</a:t>
            </a:r>
            <a:br>
              <a:rPr lang="it-IT" dirty="0">
                <a:solidFill>
                  <a:srgbClr val="9FE1FF"/>
                </a:solidFill>
              </a:rPr>
            </a:br>
            <a:r>
              <a:rPr lang="it-IT" dirty="0">
                <a:solidFill>
                  <a:srgbClr val="9FE1FF"/>
                </a:solidFill>
              </a:rPr>
              <a:t>formato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FE4B9E1F-3BE6-8DE6-7075-79C377B35C51}"/>
              </a:ext>
            </a:extLst>
          </p:cNvPr>
          <p:cNvCxnSpPr/>
          <p:nvPr/>
        </p:nvCxnSpPr>
        <p:spPr>
          <a:xfrm flipV="1">
            <a:off x="6896100" y="4906628"/>
            <a:ext cx="0" cy="492343"/>
          </a:xfrm>
          <a:prstGeom prst="straightConnector1">
            <a:avLst/>
          </a:prstGeom>
          <a:ln>
            <a:solidFill>
              <a:srgbClr val="9FE1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98FCDF6-0930-1543-E3C3-2C0599716A5D}"/>
              </a:ext>
            </a:extLst>
          </p:cNvPr>
          <p:cNvSpPr txBox="1"/>
          <p:nvPr/>
        </p:nvSpPr>
        <p:spPr>
          <a:xfrm>
            <a:off x="7825580" y="5324913"/>
            <a:ext cx="129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8ED973"/>
                </a:solidFill>
              </a:rPr>
              <a:t>Andress</a:t>
            </a:r>
          </a:p>
          <a:p>
            <a:pPr algn="ctr"/>
            <a:r>
              <a:rPr lang="it-IT" dirty="0">
                <a:solidFill>
                  <a:srgbClr val="8ED973"/>
                </a:solidFill>
              </a:rPr>
              <a:t>Operator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FAB3C3C8-25FE-41F6-881E-F6B39D4EB41C}"/>
              </a:ext>
            </a:extLst>
          </p:cNvPr>
          <p:cNvCxnSpPr>
            <a:cxnSpLocks/>
          </p:cNvCxnSpPr>
          <p:nvPr/>
        </p:nvCxnSpPr>
        <p:spPr>
          <a:xfrm flipV="1">
            <a:off x="8471693" y="5183301"/>
            <a:ext cx="0" cy="2156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FA0F00B6-B36E-C7AC-9A45-FD9D4BD9B5DC}"/>
              </a:ext>
            </a:extLst>
          </p:cNvPr>
          <p:cNvCxnSpPr/>
          <p:nvPr/>
        </p:nvCxnSpPr>
        <p:spPr>
          <a:xfrm flipH="1">
            <a:off x="7127080" y="5183301"/>
            <a:ext cx="13541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733C23C5-7F53-3BA9-8613-9C20F5EE2A0D}"/>
              </a:ext>
            </a:extLst>
          </p:cNvPr>
          <p:cNvCxnSpPr>
            <a:cxnSpLocks/>
          </p:cNvCxnSpPr>
          <p:nvPr/>
        </p:nvCxnSpPr>
        <p:spPr>
          <a:xfrm flipH="1" flipV="1">
            <a:off x="7127080" y="4888705"/>
            <a:ext cx="1" cy="30412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8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033462"/>
            <a:ext cx="52578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Specificatori di Formato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21E519B-692F-43A4-FA0F-1E5E670F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187575"/>
            <a:ext cx="4218359" cy="21907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BD69012-AF17-A10F-33DF-592BC5C89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43" y="2181664"/>
            <a:ext cx="4054475" cy="2196661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14EDE8B7-5A29-4CD6-7CE8-7C26318BC4E4}"/>
              </a:ext>
            </a:extLst>
          </p:cNvPr>
          <p:cNvSpPr txBox="1">
            <a:spLocks/>
          </p:cNvSpPr>
          <p:nvPr/>
        </p:nvSpPr>
        <p:spPr>
          <a:xfrm>
            <a:off x="6628050" y="1019173"/>
            <a:ext cx="4218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Sequenze di Escape</a:t>
            </a:r>
          </a:p>
        </p:txBody>
      </p:sp>
    </p:spTree>
    <p:extLst>
      <p:ext uri="{BB962C8B-B14F-4D97-AF65-F5344CB8AC3E}">
        <p14:creationId xmlns:p14="http://schemas.microsoft.com/office/powerpoint/2010/main" val="348895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8620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Operatori Matematici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7282AFF-5324-AD97-FD63-913C4344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2005654"/>
            <a:ext cx="4978400" cy="28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0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75" y="1344612"/>
            <a:ext cx="951865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1: </a:t>
            </a:r>
            <a:r>
              <a:rPr lang="it-IT" sz="3600" dirty="0"/>
              <a:t>Scrivere un programma che dati in input 2 numeri faccia le 4 operazioni fondamentali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3429000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2: </a:t>
            </a:r>
            <a:r>
              <a:rPr lang="it-IT" sz="3600" dirty="0"/>
              <a:t>Compilare il programma ed eseguirlo con 2 numeri a vostra scelta, successivamente date come secondo valore =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6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75" y="620712"/>
            <a:ext cx="951865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1: </a:t>
            </a:r>
            <a:r>
              <a:rPr lang="it-IT" sz="3600" dirty="0"/>
              <a:t>Scrivere un programma che dati in input 2 numeri faccia le 4 operazioni fondamentali</a:t>
            </a:r>
            <a:endParaRPr lang="it-IT" sz="3600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1DA9E49-6BD0-0512-DA20-C328D8D9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20" y="1946275"/>
            <a:ext cx="5881159" cy="40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921C-9B2B-8D72-FEAD-506F2A63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72" y="2034209"/>
            <a:ext cx="10182055" cy="623043"/>
          </a:xfrm>
        </p:spPr>
        <p:txBody>
          <a:bodyPr>
            <a:normAutofit/>
          </a:bodyPr>
          <a:lstStyle/>
          <a:p>
            <a:r>
              <a:rPr lang="it-IT" sz="3600" b="1" dirty="0"/>
              <a:t>Ma cos’è un linguaggio di programmazione?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0B1410-E77D-3385-4FD2-D7E3E6554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7" y="2732657"/>
            <a:ext cx="11748052" cy="936832"/>
          </a:xfrm>
        </p:spPr>
        <p:txBody>
          <a:bodyPr>
            <a:noAutofit/>
          </a:bodyPr>
          <a:lstStyle/>
          <a:p>
            <a:r>
              <a:rPr lang="it-IT" sz="3000" dirty="0"/>
              <a:t>Sono linguaggi formali che tramite un insieme di algoritmi, regole sintattiche e logiche permettono di comunicare con la macchina.</a:t>
            </a:r>
          </a:p>
        </p:txBody>
      </p:sp>
      <p:pic>
        <p:nvPicPr>
          <p:cNvPr id="10" name="Immagine 9" descr="Immagine che contiene cartone animato, schermata&#10;&#10;Descrizione generata automaticamente">
            <a:extLst>
              <a:ext uri="{FF2B5EF4-FFF2-40B4-BE49-F238E27FC236}">
                <a16:creationId xmlns:a16="http://schemas.microsoft.com/office/drawing/2014/main" id="{7009B2D1-B7B2-EC03-82AA-066AD75D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388356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703262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/>
              <a:t>Esercizio 2: </a:t>
            </a:r>
            <a:r>
              <a:rPr lang="it-IT" sz="3600"/>
              <a:t>Compilare il programma ed eseguirlo con 2 numeri a vostra scelta, successivamente date come secondo valore =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gcc nomeFile.c –o nomeFile.out</a:t>
            </a:r>
            <a:endParaRPr lang="it-IT" b="1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./nomeFile.out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43A15F-C697-4081-60B8-8F9821BE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03" y="2884417"/>
            <a:ext cx="2276793" cy="10002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9BE8B1-965C-912F-D132-19740082A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14" y="2865364"/>
            <a:ext cx="2305372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3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costrutti Condizionali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88A90CE-904A-0D60-5885-59FDB14D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53" y="3429000"/>
            <a:ext cx="3962400" cy="29000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9930C15-DB16-9A8E-8B07-D227EFAA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56" y="1691998"/>
            <a:ext cx="5165194" cy="180781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4CA6C37-ADA3-900F-45EB-B2E80D1F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791" y="2132012"/>
            <a:ext cx="4468953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8620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Operatori Logici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B47440A-4D08-6A7A-2DC8-0A652B82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004297"/>
            <a:ext cx="4305300" cy="36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8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862994"/>
            <a:ext cx="3435350" cy="769938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Esempio: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097563-1D9B-C1FD-A9CA-52607674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83732"/>
            <a:ext cx="6474114" cy="39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737" y="723294"/>
            <a:ext cx="5216526" cy="769938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b="1" dirty="0"/>
              <a:t>Qual è la differenza tra i due?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DA4CEA-DE93-F71E-98E1-9C89C9B2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9" y="1690564"/>
            <a:ext cx="4939041" cy="31171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B0DC14B-984D-4BE5-0A3B-15E36D4B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35" y="1690564"/>
            <a:ext cx="5639285" cy="30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costrutti Iterativi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60DDC-1AA7-C5EA-A039-7E16DE48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72" y="1783673"/>
            <a:ext cx="3397929" cy="16478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FF4281E-597F-BA88-42DF-6EF70922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783673"/>
            <a:ext cx="3302000" cy="16453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83A5F3-0FCA-82C1-62E1-FD7ED715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850" y="3855540"/>
            <a:ext cx="7315200" cy="15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52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seguenti codici fanno la stessa cosa?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8508541-C49B-3758-04B4-3C3E7A8E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1" y="2344756"/>
            <a:ext cx="3046416" cy="228702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B6A4B41-5643-5253-E8B7-75640408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791" y="2297679"/>
            <a:ext cx="3046417" cy="22870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966F416-721F-ED05-3F75-FF477CB3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282" y="2420955"/>
            <a:ext cx="3201932" cy="21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52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seguenti codici fanno la stessa cosa?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8508541-C49B-3758-04B4-3C3E7A8E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8656"/>
            <a:ext cx="3046416" cy="228702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B6A4B41-5643-5253-E8B7-75640408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90" y="1751579"/>
            <a:ext cx="3046417" cy="22870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966F416-721F-ED05-3F75-FF477CB3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181" y="1874855"/>
            <a:ext cx="3201932" cy="21346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90D7DB-9245-7318-C7B8-2E3E9C9EE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434" y="4154375"/>
            <a:ext cx="523948" cy="16099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0BE359-5C39-E8F1-E0E7-A66685994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792" y="4085676"/>
            <a:ext cx="438211" cy="162900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7326F0-DB97-0445-01A9-92B7EB126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041" y="4085676"/>
            <a:ext cx="438211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388" y="1987099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4086116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6" y="448018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363286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6" y="448018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E85D72E-9BC0-1E55-06E8-FE37279D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96" y="1462772"/>
            <a:ext cx="525031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CC6A2-EAF2-7C6B-BD42-CD4A548A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853074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Cos	‘è un Compilatore?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36F98-A2DF-C157-7D91-53DF0C11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43" y="1730531"/>
            <a:ext cx="10515600" cy="148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È un programma per computer che converte il codice scritto dal programmatore in linguaggio macchina e successivamente lo esegue.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CD9F9C5-D08A-3748-019E-499ED6218AA8}"/>
              </a:ext>
            </a:extLst>
          </p:cNvPr>
          <p:cNvSpPr/>
          <p:nvPr/>
        </p:nvSpPr>
        <p:spPr>
          <a:xfrm>
            <a:off x="1742661" y="3776870"/>
            <a:ext cx="1517374" cy="960782"/>
          </a:xfrm>
          <a:prstGeom prst="rect">
            <a:avLst/>
          </a:prstGeom>
          <a:solidFill>
            <a:srgbClr val="353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 Sorgente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0B92F0E-9BCB-9FF3-670A-653F4F0C012E}"/>
              </a:ext>
            </a:extLst>
          </p:cNvPr>
          <p:cNvSpPr/>
          <p:nvPr/>
        </p:nvSpPr>
        <p:spPr>
          <a:xfrm>
            <a:off x="5302526" y="3776870"/>
            <a:ext cx="1586948" cy="960782"/>
          </a:xfrm>
          <a:prstGeom prst="rect">
            <a:avLst/>
          </a:prstGeom>
          <a:solidFill>
            <a:srgbClr val="548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</a:t>
            </a:r>
          </a:p>
          <a:p>
            <a:pPr algn="ctr"/>
            <a:r>
              <a:rPr lang="it-IT" sz="2400" b="1" dirty="0"/>
              <a:t>Macchina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EC1846-8056-7CE8-3F5E-2E441A7A9B10}"/>
              </a:ext>
            </a:extLst>
          </p:cNvPr>
          <p:cNvSpPr/>
          <p:nvPr/>
        </p:nvSpPr>
        <p:spPr>
          <a:xfrm>
            <a:off x="8673547" y="3776870"/>
            <a:ext cx="1775792" cy="960782"/>
          </a:xfrm>
          <a:prstGeom prst="rect">
            <a:avLst/>
          </a:prstGeom>
          <a:solidFill>
            <a:srgbClr val="74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Esecuzione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E9C5631F-3E22-FFE7-4C09-A0F7813263E2}"/>
              </a:ext>
            </a:extLst>
          </p:cNvPr>
          <p:cNvSpPr/>
          <p:nvPr/>
        </p:nvSpPr>
        <p:spPr>
          <a:xfrm>
            <a:off x="3392557" y="3932582"/>
            <a:ext cx="1815547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4837A22-C8B3-6C70-5728-0D2F4DEC469F}"/>
              </a:ext>
            </a:extLst>
          </p:cNvPr>
          <p:cNvSpPr/>
          <p:nvPr/>
        </p:nvSpPr>
        <p:spPr>
          <a:xfrm>
            <a:off x="6937514" y="3932582"/>
            <a:ext cx="1669774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097D066-0616-0404-903B-C0D8092A1909}"/>
              </a:ext>
            </a:extLst>
          </p:cNvPr>
          <p:cNvCxnSpPr>
            <a:stCxn id="7" idx="3"/>
            <a:endCxn id="4" idx="2"/>
          </p:cNvCxnSpPr>
          <p:nvPr/>
        </p:nvCxnSpPr>
        <p:spPr>
          <a:xfrm flipH="1">
            <a:off x="2501348" y="4257261"/>
            <a:ext cx="2706756" cy="480391"/>
          </a:xfrm>
          <a:prstGeom prst="bentConnector4">
            <a:avLst>
              <a:gd name="adj1" fmla="val -613"/>
              <a:gd name="adj2" fmla="val 1475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A6ABF-07BA-F65F-B23C-0F7894476E98}"/>
              </a:ext>
            </a:extLst>
          </p:cNvPr>
          <p:cNvSpPr txBox="1"/>
          <p:nvPr/>
        </p:nvSpPr>
        <p:spPr>
          <a:xfrm>
            <a:off x="2651448" y="4906618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Errore di compilazione</a:t>
            </a:r>
          </a:p>
        </p:txBody>
      </p:sp>
    </p:spTree>
    <p:extLst>
      <p:ext uri="{BB962C8B-B14F-4D97-AF65-F5344CB8AC3E}">
        <p14:creationId xmlns:p14="http://schemas.microsoft.com/office/powerpoint/2010/main" val="79206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37" y="805999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</a:t>
            </a:r>
            <a:endParaRPr lang="it-IT" sz="3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6BD71A-B7B4-8B08-470C-717655E5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9" y="2420487"/>
            <a:ext cx="4961359" cy="41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511066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085126-A6F7-DDBE-8DA0-2DDC9BC0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37" y="1911395"/>
            <a:ext cx="4911725" cy="39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9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Le funzioni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781843-0F28-437C-3599-E8D4618A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4686638"/>
            <a:ext cx="3343004" cy="1702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86CA59-E4CC-2AE5-DC92-345417C86EDC}"/>
              </a:ext>
            </a:extLst>
          </p:cNvPr>
          <p:cNvSpPr txBox="1"/>
          <p:nvPr/>
        </p:nvSpPr>
        <p:spPr>
          <a:xfrm>
            <a:off x="968375" y="1402834"/>
            <a:ext cx="10090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Nel linguaggio C le funzioni ritornano sempre un valore, se avessimo necessità di non dover ritornare nulla allora si userà il tipo </a:t>
            </a:r>
            <a:r>
              <a:rPr lang="it-IT" i="1" dirty="0" err="1"/>
              <a:t>void</a:t>
            </a:r>
            <a:r>
              <a:rPr lang="it-IT" i="1" dirty="0"/>
              <a:t>.</a:t>
            </a:r>
          </a:p>
          <a:p>
            <a:pPr algn="ctr"/>
            <a:r>
              <a:rPr lang="it-IT" dirty="0"/>
              <a:t>Per definire il valore di ritorna si usa l’istruzione </a:t>
            </a:r>
            <a:r>
              <a:rPr lang="it-IT" i="1" dirty="0" err="1"/>
              <a:t>return</a:t>
            </a:r>
            <a:r>
              <a:rPr lang="it-IT" i="1" dirty="0"/>
              <a:t>.</a:t>
            </a:r>
          </a:p>
          <a:p>
            <a:pPr algn="ctr"/>
            <a:r>
              <a:rPr lang="it-IT" dirty="0"/>
              <a:t>Non è necessario che la funzione accetti parametri di input.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DAF678-E9C0-8BE7-467C-EB7D466B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799" y="4686638"/>
            <a:ext cx="3363301" cy="178401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CAC16F-715F-04DC-147B-157E07B08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386" y="4686638"/>
            <a:ext cx="2423814" cy="173583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933DFC1-22D8-BED5-BED3-4CA4E63BC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211" y="2651021"/>
            <a:ext cx="4676476" cy="19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4C346-F53A-855E-1DC8-747704EE9C4D}"/>
              </a:ext>
            </a:extLst>
          </p:cNvPr>
          <p:cNvSpPr txBox="1"/>
          <p:nvPr/>
        </p:nvSpPr>
        <p:spPr>
          <a:xfrm>
            <a:off x="568325" y="1453287"/>
            <a:ext cx="110553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3000" dirty="0"/>
              <a:t>Uno dei fondamenti su cui si basa la programmazione in C sono i puntatori: variabili che salvano l’indirizzo di memoria di altre variabili.</a:t>
            </a:r>
            <a:br>
              <a:rPr lang="it-IT" sz="3000" dirty="0"/>
            </a:br>
            <a:r>
              <a:rPr lang="it-IT" sz="3000" dirty="0"/>
              <a:t>Esse permettono di lavorare a più basso livello con gli indirizzi fisici della macchina e di creare strutture dati più complesse come liste ed alberi.</a:t>
            </a:r>
          </a:p>
        </p:txBody>
      </p:sp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76B3AD7-8EAF-E8E8-20A8-EFB73B8C1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5" y="4114407"/>
            <a:ext cx="3978275" cy="2213368"/>
          </a:xfrm>
          <a:prstGeom prst="rect">
            <a:avLst/>
          </a:prstGeom>
        </p:spPr>
      </p:pic>
      <p:pic>
        <p:nvPicPr>
          <p:cNvPr id="8" name="Immagine 7" descr="Immagine che contiene schermata, diagramma, nero, testo&#10;&#10;Descrizione generata automaticamente">
            <a:extLst>
              <a:ext uri="{FF2B5EF4-FFF2-40B4-BE49-F238E27FC236}">
                <a16:creationId xmlns:a16="http://schemas.microsoft.com/office/drawing/2014/main" id="{EC34D3B2-FFAA-C948-425C-51A1556E6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4064932"/>
            <a:ext cx="3841750" cy="19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7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65693A-DCA1-3A5D-6B15-426B1562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12" y="1530350"/>
            <a:ext cx="3394075" cy="14603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D45DD05-3A79-E676-D7C9-F3FC00A69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11" y="4657666"/>
            <a:ext cx="1981477" cy="81926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11C7C6B-B2AF-1E3D-91A2-0264EF4F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605" y="3062355"/>
            <a:ext cx="3994695" cy="31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 ed Array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B60A44-E68D-F5FE-3672-6EBB5D157E04}"/>
              </a:ext>
            </a:extLst>
          </p:cNvPr>
          <p:cNvSpPr txBox="1"/>
          <p:nvPr/>
        </p:nvSpPr>
        <p:spPr>
          <a:xfrm>
            <a:off x="482600" y="1720334"/>
            <a:ext cx="5226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000" dirty="0"/>
              <a:t>Una caratteristica molto utile dei puntatori è con gli array, essi permettono di lavorare gli array nelle funzioni tramite l’algebra dei puntatori (che non approfondiremo).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9CAB517-258C-3873-36F6-D6F7AE05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2" y="1647309"/>
            <a:ext cx="5337207" cy="38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388" y="2471628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dall’utente, sfruttando le funzioni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4521200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 sfruttando le funzioni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5" y="1001603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 sfruttando le funzioni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850035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712735" y="836503"/>
            <a:ext cx="4576815" cy="1570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 sfruttando le funzioni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112F51-F29C-197A-784E-0D95B2EC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368983"/>
            <a:ext cx="6424665" cy="59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2621756"/>
            <a:ext cx="4627563" cy="1614488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dall’utente, sfruttando le funzioni</a:t>
            </a:r>
            <a:endParaRPr lang="it-IT" sz="3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72404D-6A6D-C581-8596-B08F0FC8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04799"/>
            <a:ext cx="5677092" cy="56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120775" y="2178050"/>
            <a:ext cx="5184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 sfruttando le funzioni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E6D4BB-5F2A-A66E-F0E2-43713492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62" y="781050"/>
            <a:ext cx="5258429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CC6A2-EAF2-7C6B-BD42-CD4A548A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20" y="707732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Cos	‘è un Interprete?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36F98-A2DF-C157-7D91-53DF0C11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543250"/>
            <a:ext cx="10515601" cy="1795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dirty="0"/>
              <a:t>È un programma per computer che traduce istruzioni di alto livello in linguaggio macchina per poi eseguire nella macchina delle azioni specifiche.</a:t>
            </a:r>
            <a:br>
              <a:rPr lang="it-IT" sz="3000" dirty="0"/>
            </a:br>
            <a:r>
              <a:rPr lang="it-IT" sz="3000" dirty="0"/>
              <a:t>Gli interpreti vengono spesso utilizzati come strumenti di </a:t>
            </a:r>
            <a:r>
              <a:rPr lang="it-IT" sz="3000" i="1" dirty="0"/>
              <a:t>DEBUG</a:t>
            </a:r>
            <a:r>
              <a:rPr lang="it-IT" sz="3000" dirty="0"/>
              <a:t> perché possono eseguire un singolo codice alla volta.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CD9F9C5-D08A-3748-019E-499ED6218AA8}"/>
              </a:ext>
            </a:extLst>
          </p:cNvPr>
          <p:cNvSpPr/>
          <p:nvPr/>
        </p:nvSpPr>
        <p:spPr>
          <a:xfrm>
            <a:off x="3332925" y="4139068"/>
            <a:ext cx="1517374" cy="960782"/>
          </a:xfrm>
          <a:prstGeom prst="rect">
            <a:avLst/>
          </a:prstGeom>
          <a:solidFill>
            <a:srgbClr val="353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 Sorgente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EC1846-8056-7CE8-3F5E-2E441A7A9B10}"/>
              </a:ext>
            </a:extLst>
          </p:cNvPr>
          <p:cNvSpPr/>
          <p:nvPr/>
        </p:nvSpPr>
        <p:spPr>
          <a:xfrm>
            <a:off x="7248938" y="4139068"/>
            <a:ext cx="1775792" cy="960782"/>
          </a:xfrm>
          <a:prstGeom prst="rect">
            <a:avLst/>
          </a:prstGeom>
          <a:solidFill>
            <a:srgbClr val="74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Esecuzione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4837A22-C8B3-6C70-5728-0D2F4DEC469F}"/>
              </a:ext>
            </a:extLst>
          </p:cNvPr>
          <p:cNvSpPr/>
          <p:nvPr/>
        </p:nvSpPr>
        <p:spPr>
          <a:xfrm>
            <a:off x="4923183" y="4286294"/>
            <a:ext cx="2272748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097D066-0616-0404-903B-C0D8092A1909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 flipV="1">
            <a:off x="4091612" y="4807896"/>
            <a:ext cx="2148508" cy="291954"/>
          </a:xfrm>
          <a:prstGeom prst="bentConnector4">
            <a:avLst>
              <a:gd name="adj1" fmla="val -38"/>
              <a:gd name="adj2" fmla="val 1783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A6ABF-07BA-F65F-B23C-0F7894476E98}"/>
              </a:ext>
            </a:extLst>
          </p:cNvPr>
          <p:cNvSpPr txBox="1"/>
          <p:nvPr/>
        </p:nvSpPr>
        <p:spPr>
          <a:xfrm>
            <a:off x="4696608" y="5272587"/>
            <a:ext cx="107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Se errore</a:t>
            </a:r>
          </a:p>
        </p:txBody>
      </p:sp>
    </p:spTree>
    <p:extLst>
      <p:ext uri="{BB962C8B-B14F-4D97-AF65-F5344CB8AC3E}">
        <p14:creationId xmlns:p14="http://schemas.microsoft.com/office/powerpoint/2010/main" val="1334139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4294187" y="514350"/>
            <a:ext cx="3603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 per casa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352B89-595B-0D4E-F0A0-3EDC27374BEB}"/>
              </a:ext>
            </a:extLst>
          </p:cNvPr>
          <p:cNvSpPr txBox="1"/>
          <p:nvPr/>
        </p:nvSpPr>
        <p:spPr>
          <a:xfrm>
            <a:off x="841375" y="1604447"/>
            <a:ext cx="105092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Esercizio 1:</a:t>
            </a:r>
            <a:r>
              <a:rPr lang="it-IT" sz="2800" dirty="0"/>
              <a:t> Scrivere la calcolatrice con un menù iterativo e che si chiuda una volta che l’utente sia soddisfatto</a:t>
            </a:r>
          </a:p>
          <a:p>
            <a:r>
              <a:rPr lang="it-IT" sz="2800" b="1" dirty="0"/>
              <a:t>Esercizio 2: </a:t>
            </a:r>
            <a:r>
              <a:rPr lang="it-IT" sz="2800" dirty="0"/>
              <a:t>Scrivere le funzioni che restituiscano il minimo, il valor medio e il massimo di un array. Scrivere un menù che sfrutti tali funzioni e le funzioni utili all’uso.</a:t>
            </a:r>
          </a:p>
          <a:p>
            <a:r>
              <a:rPr lang="it-IT" sz="2800" b="1" dirty="0"/>
              <a:t>Esercizio 3: </a:t>
            </a:r>
            <a:r>
              <a:rPr lang="it-IT" sz="2800" dirty="0"/>
              <a:t>Scrivere una funzione che ordini un array dato in input di 10 valori.</a:t>
            </a:r>
          </a:p>
          <a:p>
            <a:r>
              <a:rPr lang="it-IT" sz="2800" b="1" dirty="0"/>
              <a:t>Esercizio 4: </a:t>
            </a:r>
            <a:r>
              <a:rPr lang="it-IT" sz="2800" dirty="0"/>
              <a:t>Scrivere una funzione che suddivida un array in due, nel primo array andranno i valori sotto al valor medio, nel secondo array andranno i valori sopra al valor medio.</a:t>
            </a:r>
          </a:p>
        </p:txBody>
      </p:sp>
    </p:spTree>
    <p:extLst>
      <p:ext uri="{BB962C8B-B14F-4D97-AF65-F5344CB8AC3E}">
        <p14:creationId xmlns:p14="http://schemas.microsoft.com/office/powerpoint/2010/main" val="3348376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3BED21-CAFC-65A5-2608-17ECE74A288A}"/>
              </a:ext>
            </a:extLst>
          </p:cNvPr>
          <p:cNvSpPr txBox="1"/>
          <p:nvPr/>
        </p:nvSpPr>
        <p:spPr>
          <a:xfrm>
            <a:off x="5854700" y="12885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353D92"/>
                </a:solidFill>
              </a:rPr>
              <a:t>‘’Fine’’ Lezione sul linguaggio 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62EBA7-CC6D-3682-0108-A311E2851879}"/>
              </a:ext>
            </a:extLst>
          </p:cNvPr>
          <p:cNvSpPr txBox="1"/>
          <p:nvPr/>
        </p:nvSpPr>
        <p:spPr>
          <a:xfrm>
            <a:off x="5359400" y="3143409"/>
            <a:ext cx="6591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solidFill>
                  <a:srgbClr val="353D92"/>
                </a:solidFill>
              </a:rPr>
              <a:t>Grazie</a:t>
            </a:r>
            <a:r>
              <a:rPr lang="it-IT" dirty="0">
                <a:solidFill>
                  <a:srgbClr val="353D92"/>
                </a:solidFill>
              </a:rPr>
              <a:t> per aver seguito fino alla fine.</a:t>
            </a:r>
          </a:p>
          <a:p>
            <a:endParaRPr lang="it-IT" dirty="0">
              <a:solidFill>
                <a:srgbClr val="353D92"/>
              </a:solidFill>
            </a:endParaRPr>
          </a:p>
          <a:p>
            <a:pPr algn="r"/>
            <a:r>
              <a:rPr lang="it-IT" dirty="0">
                <a:solidFill>
                  <a:srgbClr val="353D92"/>
                </a:solidFill>
              </a:rPr>
              <a:t>La prossima lezione sarà su Python con il nostro carissimo </a:t>
            </a:r>
            <a:r>
              <a:rPr lang="it-IT" b="1" dirty="0">
                <a:solidFill>
                  <a:srgbClr val="353D92"/>
                </a:solidFill>
              </a:rPr>
              <a:t>Gabriele</a:t>
            </a:r>
            <a:r>
              <a:rPr lang="it-IT" dirty="0">
                <a:solidFill>
                  <a:srgbClr val="353D92"/>
                </a:solidFill>
              </a:rPr>
              <a:t>, buona fortuna!</a:t>
            </a:r>
          </a:p>
          <a:p>
            <a:endParaRPr lang="it-IT" dirty="0">
              <a:solidFill>
                <a:srgbClr val="353D92"/>
              </a:solidFill>
            </a:endParaRPr>
          </a:p>
          <a:p>
            <a:pPr algn="r"/>
            <a:r>
              <a:rPr lang="it-IT" dirty="0">
                <a:solidFill>
                  <a:srgbClr val="353D92"/>
                </a:solidFill>
              </a:rPr>
              <a:t>Se avete dubbi o volete qualche approfondimento, chiedete pure, mi potete contattare anche su Telegram a </a:t>
            </a:r>
            <a:r>
              <a:rPr lang="it-IT" b="1" dirty="0">
                <a:solidFill>
                  <a:srgbClr val="353D92"/>
                </a:solidFill>
              </a:rPr>
              <a:t>@Diego_C3</a:t>
            </a:r>
          </a:p>
        </p:txBody>
      </p:sp>
      <p:pic>
        <p:nvPicPr>
          <p:cNvPr id="17" name="Immagine 16" descr="Immagine che contiene Danza, ballo, persona, arte&#10;&#10;Descrizione generata automaticamente">
            <a:extLst>
              <a:ext uri="{FF2B5EF4-FFF2-40B4-BE49-F238E27FC236}">
                <a16:creationId xmlns:a16="http://schemas.microsoft.com/office/drawing/2014/main" id="{B38D2E5E-A79B-F1A3-06B3-75F6CD50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1387475"/>
            <a:ext cx="4897869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F8BEE4-796F-FF1D-B72A-644C9C41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657" y="378377"/>
            <a:ext cx="6854686" cy="1325563"/>
          </a:xfrm>
        </p:spPr>
        <p:txBody>
          <a:bodyPr/>
          <a:lstStyle/>
          <a:p>
            <a:r>
              <a:rPr lang="it-IT" b="1" dirty="0"/>
              <a:t>Compilatore VS Interprete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471FB729-B9BB-9310-8461-CE0C036A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89156"/>
              </p:ext>
            </p:extLst>
          </p:nvPr>
        </p:nvGraphicFramePr>
        <p:xfrm>
          <a:off x="805069" y="1402152"/>
          <a:ext cx="10581862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931">
                  <a:extLst>
                    <a:ext uri="{9D8B030D-6E8A-4147-A177-3AD203B41FA5}">
                      <a16:colId xmlns:a16="http://schemas.microsoft.com/office/drawing/2014/main" val="2530856424"/>
                    </a:ext>
                  </a:extLst>
                </a:gridCol>
                <a:gridCol w="5290931">
                  <a:extLst>
                    <a:ext uri="{9D8B030D-6E8A-4147-A177-3AD203B41FA5}">
                      <a16:colId xmlns:a16="http://schemas.microsoft.com/office/drawing/2014/main" val="3963909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Compilatore</a:t>
                      </a:r>
                    </a:p>
                  </a:txBody>
                  <a:tcPr>
                    <a:solidFill>
                      <a:srgbClr val="353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Interprete</a:t>
                      </a:r>
                    </a:p>
                  </a:txBody>
                  <a:tcPr>
                    <a:solidFill>
                      <a:srgbClr val="353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05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Esegue la scansione dell’intero programma prima di tradurlo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Esegue la scansione e traduce il programma riga per riga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6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Accetta l’intero programma come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Accetta una singola istruzione come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Genera un oggetto intermedio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Non genera nessun oggetto intermedio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11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Richiede meno tempo di esecuzione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Richiede più tempo di esecuzione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4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Linguaggio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Linguaggio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 si modifica il codice sorgente bisogna scansionarlo per intero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 si modifica il codice sorgente bisogna solo scansionare l’istruzione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Non serve ricompilare il programma per l’esecuzione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Ogni volta bisogna scansionare e tradurre al momento dell’esecuzione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6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Fornisce una lista di tutti gli errori del programma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Interrompe la traduzione al rilevamento di un errore e continuerà una volta risolto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8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Lento nel 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Veloce nel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7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09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E6D61-FE75-1D02-D639-3D9C1468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47" y="498320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Linguaggio 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8F5D0D-DE19-3C99-CD24-CE29D89C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47" y="1328911"/>
            <a:ext cx="9932505" cy="6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dirty="0"/>
              <a:t>Esso è uno dei linguaggi più famosi e utilizzati al mondo.</a:t>
            </a:r>
            <a:br>
              <a:rPr lang="it-IT" sz="3000" dirty="0"/>
            </a:br>
            <a:r>
              <a:rPr lang="it-IT" sz="3000" dirty="0"/>
              <a:t>Esso viene usato in:</a:t>
            </a:r>
          </a:p>
        </p:txBody>
      </p:sp>
      <p:pic>
        <p:nvPicPr>
          <p:cNvPr id="5" name="Immagine 4" descr="Immagine che contiene Ingegneria elettronica, Componente elettrico, elettronica, Componente di circuito&#10;&#10;Descrizione generata automaticamente">
            <a:extLst>
              <a:ext uri="{FF2B5EF4-FFF2-40B4-BE49-F238E27FC236}">
                <a16:creationId xmlns:a16="http://schemas.microsoft.com/office/drawing/2014/main" id="{76D38259-E3EF-850F-0D06-3FF73F6A9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35" y="2718076"/>
            <a:ext cx="2523565" cy="1421608"/>
          </a:xfrm>
          <a:prstGeom prst="rect">
            <a:avLst/>
          </a:prstGeom>
        </p:spPr>
      </p:pic>
      <p:pic>
        <p:nvPicPr>
          <p:cNvPr id="7" name="Immagine 6" descr="Immagine che contiene Cartoni animati, Animazione, clipart, Angry Birds&#10;&#10;Descrizione generata automaticamente">
            <a:extLst>
              <a:ext uri="{FF2B5EF4-FFF2-40B4-BE49-F238E27FC236}">
                <a16:creationId xmlns:a16="http://schemas.microsoft.com/office/drawing/2014/main" id="{3477D2AF-E414-2F13-5068-50CF4227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356818"/>
            <a:ext cx="2857500" cy="2144363"/>
          </a:xfrm>
          <a:prstGeom prst="rect">
            <a:avLst/>
          </a:prstGeom>
        </p:spPr>
      </p:pic>
      <p:pic>
        <p:nvPicPr>
          <p:cNvPr id="9" name="Immagine 8" descr="Immagine che contiene testo, elettronica, metro&#10;&#10;Descrizione generata automaticamente">
            <a:extLst>
              <a:ext uri="{FF2B5EF4-FFF2-40B4-BE49-F238E27FC236}">
                <a16:creationId xmlns:a16="http://schemas.microsoft.com/office/drawing/2014/main" id="{465C7D50-40A0-8457-B75F-2451B6517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60" y="2628780"/>
            <a:ext cx="2857500" cy="16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6FA24B-09E4-0FEC-841D-B162AED657FB}"/>
              </a:ext>
            </a:extLst>
          </p:cNvPr>
          <p:cNvSpPr txBox="1"/>
          <p:nvPr/>
        </p:nvSpPr>
        <p:spPr>
          <a:xfrm>
            <a:off x="1216642" y="4111830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Arduino e Board IoT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DBB10F-3F32-23F9-41B1-FEC4AFBD5992}"/>
              </a:ext>
            </a:extLst>
          </p:cNvPr>
          <p:cNvSpPr txBox="1"/>
          <p:nvPr/>
        </p:nvSpPr>
        <p:spPr>
          <a:xfrm>
            <a:off x="5000625" y="4481162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Sistemi Operativi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828954-4F84-26F5-3129-A2F7581FF8D6}"/>
              </a:ext>
            </a:extLst>
          </p:cNvPr>
          <p:cNvSpPr txBox="1"/>
          <p:nvPr/>
        </p:nvSpPr>
        <p:spPr>
          <a:xfrm>
            <a:off x="9092235" y="4228980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App e Videogiochi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67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7542C-7307-2724-F32B-F7A21A8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b="1" dirty="0"/>
              <a:t>Perché si studia il linguaggio C solitamente?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549BB-F40D-AA24-2548-6C9096D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000" dirty="0"/>
              <a:t>Il C insegna a programmare, a pensare e a come impostare il codice. Permette di imparare a gestire la memoria e i problemi di più basso livello. Una volta imparato C, esso getterà le basi per tutti gli altri linguaggi di programmazione semplificandone lo studio.</a:t>
            </a:r>
          </a:p>
        </p:txBody>
      </p:sp>
      <p:pic>
        <p:nvPicPr>
          <p:cNvPr id="5" name="Immagine 4" descr="Immagine che contiene clipart, Cartoni animati, illustrazione, Elementi grafici&#10;&#10;Descrizione generata automaticamente">
            <a:extLst>
              <a:ext uri="{FF2B5EF4-FFF2-40B4-BE49-F238E27FC236}">
                <a16:creationId xmlns:a16="http://schemas.microsoft.com/office/drawing/2014/main" id="{ECB053F3-02BE-F5EA-2971-4D825481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08" y="3131721"/>
            <a:ext cx="3189909" cy="3189909"/>
          </a:xfrm>
          <a:prstGeom prst="rect">
            <a:avLst/>
          </a:prstGeom>
        </p:spPr>
      </p:pic>
      <p:pic>
        <p:nvPicPr>
          <p:cNvPr id="7" name="Immagine 6" descr="Immagine che contiene computer, computer, schermata&#10;&#10;Descrizione generata automaticamente">
            <a:extLst>
              <a:ext uri="{FF2B5EF4-FFF2-40B4-BE49-F238E27FC236}">
                <a16:creationId xmlns:a16="http://schemas.microsoft.com/office/drawing/2014/main" id="{7FA08848-CCDE-09E9-45CC-21DE986E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8" y="2883520"/>
            <a:ext cx="3438110" cy="34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6486B-6ADC-0D2B-F682-96E6F015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39725"/>
            <a:ext cx="1110615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Quali sono le principali caratteristiche del Linguaggio C?</a:t>
            </a:r>
          </a:p>
        </p:txBody>
      </p:sp>
      <p:pic>
        <p:nvPicPr>
          <p:cNvPr id="8" name="Immagine 7" descr="Immagine che contiene cerchi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8CF12ECA-340C-DCDD-AE54-C12B756A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21" y="1358140"/>
            <a:ext cx="2004391" cy="20043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F9C982-45C0-25B6-3325-30B6C6200844}"/>
              </a:ext>
            </a:extLst>
          </p:cNvPr>
          <p:cNvSpPr txBox="1"/>
          <p:nvPr/>
        </p:nvSpPr>
        <p:spPr>
          <a:xfrm>
            <a:off x="3005051" y="2053240"/>
            <a:ext cx="2679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Dimensioni del codice e dell’eseguibile ridotte (Kb)</a:t>
            </a:r>
            <a:endParaRPr lang="it-IT" dirty="0"/>
          </a:p>
        </p:txBody>
      </p:sp>
      <p:pic>
        <p:nvPicPr>
          <p:cNvPr id="11" name="Immagine 10" descr="Immagine che contiene Elementi grafici, grafica, clipart, design">
            <a:extLst>
              <a:ext uri="{FF2B5EF4-FFF2-40B4-BE49-F238E27FC236}">
                <a16:creationId xmlns:a16="http://schemas.microsoft.com/office/drawing/2014/main" id="{3A652678-F851-C329-7D47-8D9039FD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88" y="1562351"/>
            <a:ext cx="2393950" cy="159596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96C4BC-48B1-8367-F0D0-25C86A324DE3}"/>
              </a:ext>
            </a:extLst>
          </p:cNvPr>
          <p:cNvSpPr txBox="1"/>
          <p:nvPr/>
        </p:nvSpPr>
        <p:spPr>
          <a:xfrm>
            <a:off x="8343064" y="2088105"/>
            <a:ext cx="267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Efficienza dei programmi</a:t>
            </a:r>
            <a:endParaRPr lang="it-IT" dirty="0"/>
          </a:p>
        </p:txBody>
      </p:sp>
      <p:pic>
        <p:nvPicPr>
          <p:cNvPr id="14" name="Immagine 13" descr="Immagine che contiene clipart, Elementi grafici, cartone animato&#10;&#10;Descrizione generata automaticamente">
            <a:extLst>
              <a:ext uri="{FF2B5EF4-FFF2-40B4-BE49-F238E27FC236}">
                <a16:creationId xmlns:a16="http://schemas.microsoft.com/office/drawing/2014/main" id="{D452D7F3-3281-CED4-D360-5915F2736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1" y="3460750"/>
            <a:ext cx="2317750" cy="23177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F8667-49FF-626F-13AE-A56CCC96326A}"/>
              </a:ext>
            </a:extLst>
          </p:cNvPr>
          <p:cNvSpPr txBox="1"/>
          <p:nvPr/>
        </p:nvSpPr>
        <p:spPr>
          <a:xfrm>
            <a:off x="3031491" y="4036482"/>
            <a:ext cx="2679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Alta compatibilità di compilazione</a:t>
            </a:r>
            <a:endParaRPr lang="it-IT" dirty="0"/>
          </a:p>
        </p:txBody>
      </p:sp>
      <p:pic>
        <p:nvPicPr>
          <p:cNvPr id="17" name="Immagine 16" descr="Immagine che contiene schermata, testo, elettronica, Rettangolo&#10;&#10;Descrizione generata automaticamente">
            <a:extLst>
              <a:ext uri="{FF2B5EF4-FFF2-40B4-BE49-F238E27FC236}">
                <a16:creationId xmlns:a16="http://schemas.microsoft.com/office/drawing/2014/main" id="{D95DCCC8-2234-5F45-DFA9-B92513CA5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8" y="3429000"/>
            <a:ext cx="2381250" cy="238125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E9A1A8-D565-F90D-A1E0-BD7DAF45FF44}"/>
              </a:ext>
            </a:extLst>
          </p:cNvPr>
          <p:cNvSpPr txBox="1"/>
          <p:nvPr/>
        </p:nvSpPr>
        <p:spPr>
          <a:xfrm>
            <a:off x="8343064" y="4036483"/>
            <a:ext cx="2801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Attività di basso livello</a:t>
            </a:r>
          </a:p>
          <a:p>
            <a:pPr algn="ctr"/>
            <a:r>
              <a:rPr lang="it-IT" dirty="0"/>
              <a:t>(ES: Puntatori e memoria)</a:t>
            </a:r>
          </a:p>
        </p:txBody>
      </p:sp>
    </p:spTree>
    <p:extLst>
      <p:ext uri="{BB962C8B-B14F-4D97-AF65-F5344CB8AC3E}">
        <p14:creationId xmlns:p14="http://schemas.microsoft.com/office/powerpoint/2010/main" val="46713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Iniziamo finalmente a programmare!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43F8B2-2962-8A59-D730-4949E459C2C6}"/>
              </a:ext>
            </a:extLst>
          </p:cNvPr>
          <p:cNvSpPr txBox="1"/>
          <p:nvPr/>
        </p:nvSpPr>
        <p:spPr>
          <a:xfrm>
            <a:off x="8680450" y="5846544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gcc nomeFile.c –o nomeFile.out</a:t>
            </a:r>
            <a:endParaRPr lang="it-IT" b="1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./nomeFile.out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59FDE78-5FBA-F6E6-1E4E-817776CBBB57}"/>
              </a:ext>
            </a:extLst>
          </p:cNvPr>
          <p:cNvSpPr txBox="1"/>
          <p:nvPr/>
        </p:nvSpPr>
        <p:spPr>
          <a:xfrm>
            <a:off x="5863534" y="1516450"/>
            <a:ext cx="4309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Libreria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#include permette di richiamare le librerie standard.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35668FF-B381-348D-808A-EA2D2639812F}"/>
              </a:ext>
            </a:extLst>
          </p:cNvPr>
          <p:cNvSpPr txBox="1"/>
          <p:nvPr/>
        </p:nvSpPr>
        <p:spPr>
          <a:xfrm>
            <a:off x="5863534" y="2593668"/>
            <a:ext cx="4309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Funzione:</a:t>
            </a:r>
            <a:br>
              <a:rPr lang="it-IT" sz="2400" b="1" dirty="0"/>
            </a:br>
            <a:r>
              <a:rPr lang="it-IT" sz="2000" dirty="0" err="1"/>
              <a:t>int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() è la funzione principale di qualsiasi programma in C.</a:t>
            </a:r>
            <a:endParaRPr lang="it-IT" sz="24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13766EE-02A9-6373-318C-832D123AE72C}"/>
              </a:ext>
            </a:extLst>
          </p:cNvPr>
          <p:cNvSpPr txBox="1"/>
          <p:nvPr/>
        </p:nvSpPr>
        <p:spPr>
          <a:xfrm>
            <a:off x="5863534" y="3670886"/>
            <a:ext cx="54230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Punto e virgola:</a:t>
            </a:r>
            <a:br>
              <a:rPr lang="it-IT" sz="2400" b="1" dirty="0">
                <a:solidFill>
                  <a:srgbClr val="FF0000"/>
                </a:solidFill>
              </a:rPr>
            </a:br>
            <a:r>
              <a:rPr lang="it-IT" sz="2000" dirty="0"/>
              <a:t>Serve per concludere un’istruzione e fa capire al compilatore che dopo quel simbolo c’è una nuova istruzione.</a:t>
            </a:r>
            <a:endParaRPr lang="it-IT" sz="2400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D43E789D-0C6C-B461-9A2F-6F1C6478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61" y="1992550"/>
            <a:ext cx="3630746" cy="2574529"/>
          </a:xfrm>
          <a:prstGeom prst="rect">
            <a:avLst/>
          </a:prstGeom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C250146-935C-BC6A-7197-F0AEDAEDB69A}"/>
              </a:ext>
            </a:extLst>
          </p:cNvPr>
          <p:cNvCxnSpPr/>
          <p:nvPr/>
        </p:nvCxnSpPr>
        <p:spPr>
          <a:xfrm flipH="1">
            <a:off x="3746500" y="1746250"/>
            <a:ext cx="2117034" cy="113665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7E1E608-1F9B-E06E-B641-127225A24B14}"/>
              </a:ext>
            </a:extLst>
          </p:cNvPr>
          <p:cNvCxnSpPr>
            <a:cxnSpLocks/>
          </p:cNvCxnSpPr>
          <p:nvPr/>
        </p:nvCxnSpPr>
        <p:spPr>
          <a:xfrm flipH="1" flipV="1">
            <a:off x="4457700" y="3601001"/>
            <a:ext cx="1405834" cy="33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FA46E09B-2117-D792-5A49-E4F55137FEC7}"/>
              </a:ext>
            </a:extLst>
          </p:cNvPr>
          <p:cNvCxnSpPr>
            <a:cxnSpLocks/>
          </p:cNvCxnSpPr>
          <p:nvPr/>
        </p:nvCxnSpPr>
        <p:spPr>
          <a:xfrm flipH="1">
            <a:off x="3196534" y="2801630"/>
            <a:ext cx="2734366" cy="553071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30E8C243-2204-687D-D5EA-521A45134A78}"/>
              </a:ext>
            </a:extLst>
          </p:cNvPr>
          <p:cNvCxnSpPr>
            <a:cxnSpLocks/>
          </p:cNvCxnSpPr>
          <p:nvPr/>
        </p:nvCxnSpPr>
        <p:spPr>
          <a:xfrm flipH="1" flipV="1">
            <a:off x="3251200" y="3769640"/>
            <a:ext cx="2612334" cy="168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73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1653</Words>
  <Application>Microsoft Office PowerPoint</Application>
  <PresentationFormat>Widescreen</PresentationFormat>
  <Paragraphs>208</Paragraphs>
  <Slides>41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Tema di Office</vt:lpstr>
      <vt:lpstr>Ma allora com’è possibile l’interazione tra  Uomo-Macchina?</vt:lpstr>
      <vt:lpstr>Ma cos’è un linguaggio di programmazione?</vt:lpstr>
      <vt:lpstr>Cos ‘è un Compilatore?</vt:lpstr>
      <vt:lpstr>Cos ‘è un Interprete?</vt:lpstr>
      <vt:lpstr>Compilatore VS Interprete</vt:lpstr>
      <vt:lpstr>Linguaggio C</vt:lpstr>
      <vt:lpstr>Perché si studia il linguaggio C solitamente?</vt:lpstr>
      <vt:lpstr>Quali sono le principali caratteristiche del Linguaggio C?</vt:lpstr>
      <vt:lpstr>Iniziamo finalmente a programmare!</vt:lpstr>
      <vt:lpstr>Un commento critico è sempre meglio di niente!</vt:lpstr>
      <vt:lpstr>Quali librerie dovrei usare?</vt:lpstr>
      <vt:lpstr>Tipi di Variabile</vt:lpstr>
      <vt:lpstr>Array o Vettori:</vt:lpstr>
      <vt:lpstr>Stringhe:</vt:lpstr>
      <vt:lpstr>Libreria &lt;stdio.h&gt;:</vt:lpstr>
      <vt:lpstr>Specificatori di Formato</vt:lpstr>
      <vt:lpstr>Operatori Matematici</vt:lpstr>
      <vt:lpstr>Esercizio 1: Scrivere un programma che dati in input 2 numeri faccia le 4 operazioni fondamentali</vt:lpstr>
      <vt:lpstr>Esercizio 1: Scrivere un programma che dati in input 2 numeri faccia le 4 operazioni fondamentali</vt:lpstr>
      <vt:lpstr>Presentazione standard di PowerPoint</vt:lpstr>
      <vt:lpstr>I costrutti Condizionali</vt:lpstr>
      <vt:lpstr>Operatori Logici</vt:lpstr>
      <vt:lpstr>Esempio:</vt:lpstr>
      <vt:lpstr>Qual è la differenza tra i due?</vt:lpstr>
      <vt:lpstr>I costrutti Iterativi</vt:lpstr>
      <vt:lpstr>I seguenti codici fanno la stessa cosa?</vt:lpstr>
      <vt:lpstr>I seguenti codici fanno la stessa cosa?</vt:lpstr>
      <vt:lpstr>Esercizio 2: Scrivere un programma che sommi n numeri in input dall’utente, dove n viene sempre scelto dall’utente</vt:lpstr>
      <vt:lpstr>Presentazione standard di PowerPoint</vt:lpstr>
      <vt:lpstr>Esercizio 2: Scrivere un programma che sommi n numeri in input dall’utente, dove n viene sempre scelto dall’utente</vt:lpstr>
      <vt:lpstr>Presentazione standard di PowerPoint</vt:lpstr>
      <vt:lpstr>Le funzioni</vt:lpstr>
      <vt:lpstr>Puntatori</vt:lpstr>
      <vt:lpstr>Puntatori</vt:lpstr>
      <vt:lpstr>Puntatori ed Array</vt:lpstr>
      <vt:lpstr>Esercizio 2: Scrivere un programma che sommi n numeri in input dall’utente, dove n viene sempre scelto dall’utente, sfruttando le funzioni</vt:lpstr>
      <vt:lpstr>Presentazione standard di PowerPoint</vt:lpstr>
      <vt:lpstr>Esercizio 2: Scrivere un programma che sommi n numeri in input dall’utente, dove n viene sempre scelto dall’utente, sfruttando le funzioni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</dc:creator>
  <cp:lastModifiedBy>DIEGO CORONA</cp:lastModifiedBy>
  <cp:revision>10</cp:revision>
  <cp:lastPrinted>2024-09-15T17:21:51Z</cp:lastPrinted>
  <dcterms:created xsi:type="dcterms:W3CDTF">2024-09-14T21:32:57Z</dcterms:created>
  <dcterms:modified xsi:type="dcterms:W3CDTF">2024-09-15T21:09:09Z</dcterms:modified>
</cp:coreProperties>
</file>